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5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1835" y="1804238"/>
            <a:ext cx="6688328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825" y="-88900"/>
            <a:ext cx="512318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066725"/>
            <a:ext cx="9829165" cy="324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1835" y="1804238"/>
            <a:ext cx="637476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FRICTION</a:t>
            </a:r>
            <a:endParaRPr sz="10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71FD3-126E-3154-00F8-2E61F93C8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27" y="0"/>
            <a:ext cx="1669473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C1D33-4D8C-6EDC-8E8F-BD162E962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73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283" y="328676"/>
            <a:ext cx="65411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REDUCING</a:t>
            </a:r>
            <a:r>
              <a:rPr spc="-65" dirty="0"/>
              <a:t> </a:t>
            </a:r>
            <a:r>
              <a:rPr spc="-5" dirty="0"/>
              <a:t>FRICTION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76655"/>
            <a:ext cx="11410315" cy="3772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reduced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2800" b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rlito"/>
                <a:cs typeface="Carlito"/>
              </a:rPr>
              <a:t>:-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2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Using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lubricants 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like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powders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oils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800" spc="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grease.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4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Using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rollers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8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wheels.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2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Using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ball</a:t>
            </a:r>
            <a:r>
              <a:rPr sz="28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bearings.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3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65" dirty="0">
                <a:solidFill>
                  <a:srgbClr val="FFFFFF"/>
                </a:solidFill>
                <a:latin typeface="Carlito"/>
                <a:cs typeface="Carlito"/>
              </a:rPr>
              <a:t>We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sprinkle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powder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carrom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board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2800" spc="2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Oil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grease is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applied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between moving parts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machines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2800" spc="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Wheels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used in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vehicles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280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Ball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bearings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 ceiling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fans,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bicycles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vehicles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2800" spc="2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536" y="4917947"/>
            <a:ext cx="48768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8540" y="4732020"/>
            <a:ext cx="1981200" cy="1982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080" y="40081"/>
            <a:ext cx="55987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355" dirty="0"/>
              <a:t> </a:t>
            </a:r>
            <a:r>
              <a:rPr dirty="0"/>
              <a:t>FRICTION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9375"/>
            <a:ext cx="11578590" cy="10191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700" i="1" spc="-10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i="1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700" i="1" spc="-5" dirty="0">
                <a:solidFill>
                  <a:srgbClr val="FFFFFF"/>
                </a:solidFill>
                <a:latin typeface="Carlito"/>
                <a:cs typeface="Carlito"/>
              </a:rPr>
              <a:t>useful </a:t>
            </a:r>
            <a:r>
              <a:rPr sz="2700" i="1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700" i="1" spc="-10" dirty="0">
                <a:solidFill>
                  <a:srgbClr val="FFFFFF"/>
                </a:solidFill>
                <a:latin typeface="Carlito"/>
                <a:cs typeface="Carlito"/>
              </a:rPr>
              <a:t>many of </a:t>
            </a:r>
            <a:r>
              <a:rPr sz="2700" i="1" spc="-5" dirty="0">
                <a:solidFill>
                  <a:srgbClr val="FFFFFF"/>
                </a:solidFill>
                <a:latin typeface="Carlito"/>
                <a:cs typeface="Carlito"/>
              </a:rPr>
              <a:t>our </a:t>
            </a:r>
            <a:r>
              <a:rPr sz="2700" i="1" dirty="0">
                <a:solidFill>
                  <a:srgbClr val="FFFFFF"/>
                </a:solidFill>
                <a:latin typeface="Carlito"/>
                <a:cs typeface="Carlito"/>
              </a:rPr>
              <a:t>daily</a:t>
            </a:r>
            <a:r>
              <a:rPr sz="2700" i="1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i="1" spc="-5" dirty="0">
                <a:solidFill>
                  <a:srgbClr val="FFFFFF"/>
                </a:solidFill>
                <a:latin typeface="Carlito"/>
                <a:cs typeface="Carlito"/>
              </a:rPr>
              <a:t>activities.</a:t>
            </a:r>
            <a:endParaRPr sz="27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possible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hold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tumbler due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hand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and the</a:t>
            </a:r>
            <a:r>
              <a:rPr sz="27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Carlito"/>
                <a:cs typeface="Carlito"/>
              </a:rPr>
              <a:t>tumbler.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1928240"/>
            <a:ext cx="120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2212086"/>
            <a:ext cx="11818620" cy="412242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780"/>
              </a:spcBef>
            </a:pP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700" spc="-25" dirty="0">
                <a:solidFill>
                  <a:srgbClr val="FFFFFF"/>
                </a:solidFill>
                <a:latin typeface="Carlito"/>
                <a:cs typeface="Carlito"/>
              </a:rPr>
              <a:t>feet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ground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helps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us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walk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7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ground.</a:t>
            </a:r>
            <a:endParaRPr sz="2700">
              <a:latin typeface="Carlito"/>
              <a:cs typeface="Carlito"/>
            </a:endParaRPr>
          </a:p>
          <a:p>
            <a:pPr marL="286385" marR="354965" indent="-287020">
              <a:lnSpc>
                <a:spcPts val="2920"/>
              </a:lnSpc>
              <a:spcBef>
                <a:spcPts val="1045"/>
              </a:spcBef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possible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write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with a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pen or pencil on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paper due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pen or pencil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and the</a:t>
            </a:r>
            <a:r>
              <a:rPr sz="2700" spc="-55" dirty="0">
                <a:solidFill>
                  <a:srgbClr val="FFFFFF"/>
                </a:solidFill>
                <a:latin typeface="Carlito"/>
                <a:cs typeface="Carlito"/>
              </a:rPr>
              <a:t> paper.</a:t>
            </a:r>
            <a:endParaRPr sz="2700">
              <a:latin typeface="Carlito"/>
              <a:cs typeface="Carlito"/>
            </a:endParaRPr>
          </a:p>
          <a:p>
            <a:pPr marL="286385" marR="514985" indent="-287020">
              <a:lnSpc>
                <a:spcPts val="292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possible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write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blackboard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due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chalk and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black</a:t>
            </a:r>
            <a:r>
              <a:rPr sz="27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board.</a:t>
            </a:r>
            <a:endParaRPr sz="2700">
              <a:latin typeface="Carlito"/>
              <a:cs typeface="Carlito"/>
            </a:endParaRPr>
          </a:p>
          <a:p>
            <a:pPr marL="286385" indent="-287020">
              <a:lnSpc>
                <a:spcPct val="10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is also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important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anyone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driving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7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80" dirty="0">
                <a:solidFill>
                  <a:srgbClr val="FFFFFF"/>
                </a:solidFill>
                <a:latin typeface="Carlito"/>
                <a:cs typeface="Carlito"/>
              </a:rPr>
              <a:t>car.</a:t>
            </a:r>
            <a:endParaRPr sz="2700">
              <a:latin typeface="Carlito"/>
              <a:cs typeface="Carlito"/>
            </a:endParaRPr>
          </a:p>
          <a:p>
            <a:pPr marL="286385" indent="-287020">
              <a:lnSpc>
                <a:spcPts val="2920"/>
              </a:lnSpc>
              <a:spcBef>
                <a:spcPts val="1050"/>
              </a:spcBef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Grooved tire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treads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allow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space </a:t>
            </a:r>
            <a:r>
              <a:rPr sz="27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700" spc="-20" dirty="0">
                <a:solidFill>
                  <a:srgbClr val="FFFFFF"/>
                </a:solidFill>
                <a:latin typeface="Carlito"/>
                <a:cs typeface="Carlito"/>
              </a:rPr>
              <a:t>water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channelled </a:t>
            </a:r>
            <a:r>
              <a:rPr sz="2700" spc="-30" dirty="0">
                <a:solidFill>
                  <a:srgbClr val="FFFFFF"/>
                </a:solidFill>
                <a:latin typeface="Carlito"/>
                <a:cs typeface="Carlito"/>
              </a:rPr>
              <a:t>away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road-tire 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contact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point,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allowing </a:t>
            </a:r>
            <a:r>
              <a:rPr sz="27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wet</a:t>
            </a:r>
            <a:r>
              <a:rPr sz="27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conditions.</a:t>
            </a:r>
            <a:endParaRPr sz="2700">
              <a:latin typeface="Carlito"/>
              <a:cs typeface="Carlito"/>
            </a:endParaRPr>
          </a:p>
          <a:p>
            <a:pPr marL="286385" indent="-287020">
              <a:lnSpc>
                <a:spcPct val="100000"/>
              </a:lnSpc>
              <a:spcBef>
                <a:spcPts val="625"/>
              </a:spcBef>
              <a:buFont typeface="Arial" panose="020B0604020202020204"/>
              <a:buChar char="•"/>
              <a:tabLst>
                <a:tab pos="286385" algn="l"/>
                <a:tab pos="287020" algn="l"/>
              </a:tabLst>
            </a:pP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Shoes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designed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their soles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and the</a:t>
            </a:r>
            <a:r>
              <a:rPr sz="2700" spc="-1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ground.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151" y="40081"/>
            <a:ext cx="7275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FRICTION AND</a:t>
            </a:r>
            <a:r>
              <a:rPr spc="-355" dirty="0"/>
              <a:t> </a:t>
            </a:r>
            <a:r>
              <a:rPr dirty="0"/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87045"/>
            <a:ext cx="9614535" cy="30962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 is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always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present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machine with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moving</a:t>
            </a:r>
            <a:r>
              <a:rPr sz="2800" spc="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parts.</a:t>
            </a:r>
            <a:endParaRPr sz="28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machine is small, or the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forces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low,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amount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heat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produced by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also be</a:t>
            </a:r>
            <a:r>
              <a:rPr sz="2800" spc="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small.</a:t>
            </a:r>
            <a:endParaRPr sz="2800">
              <a:latin typeface="Carlito"/>
              <a:cs typeface="Carlito"/>
            </a:endParaRPr>
          </a:p>
          <a:p>
            <a:pPr marL="299085" marR="626745" indent="-287020">
              <a:lnSpc>
                <a:spcPct val="10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two moving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touch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2800" spc="-50" dirty="0">
                <a:solidFill>
                  <a:srgbClr val="FFFFFF"/>
                </a:solidFill>
                <a:latin typeface="Carlito"/>
                <a:cs typeface="Carlito"/>
              </a:rPr>
              <a:t>other,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tiny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bits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of  material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broken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off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280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Breaking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off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bits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material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uses</a:t>
            </a:r>
            <a:r>
              <a:rPr sz="28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energy.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53600" y="826008"/>
            <a:ext cx="2438398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FLUID</a:t>
            </a:r>
            <a:r>
              <a:rPr spc="-40" dirty="0"/>
              <a:t> </a:t>
            </a:r>
            <a:r>
              <a:rPr spc="-5" dirty="0"/>
              <a:t>FRICTION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620" y="659968"/>
            <a:ext cx="9783445" cy="462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Fluid friction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is the </a:t>
            </a:r>
            <a:r>
              <a:rPr sz="2800" i="1" spc="-15" dirty="0">
                <a:solidFill>
                  <a:srgbClr val="FFFFFF"/>
                </a:solidFill>
                <a:latin typeface="Carlito"/>
                <a:cs typeface="Carlito"/>
              </a:rPr>
              <a:t>force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800" i="1" spc="-25" dirty="0">
                <a:solidFill>
                  <a:srgbClr val="FFFFFF"/>
                </a:solidFill>
                <a:latin typeface="Carlito"/>
                <a:cs typeface="Carlito"/>
              </a:rPr>
              <a:t>exerted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by liquids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and gases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on 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objects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moving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through</a:t>
            </a:r>
            <a:r>
              <a:rPr sz="2800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them.</a:t>
            </a:r>
            <a:endParaRPr sz="2800">
              <a:latin typeface="Carlito"/>
              <a:cs typeface="Carlito"/>
            </a:endParaRPr>
          </a:p>
          <a:p>
            <a:pPr marL="255270" marR="5375275" indent="-243205">
              <a:lnSpc>
                <a:spcPct val="130000"/>
              </a:lnSpc>
              <a:spcBef>
                <a:spcPts val="15"/>
              </a:spcBef>
              <a:buClr>
                <a:srgbClr val="FFFFFF"/>
              </a:buClr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Fluid friction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depends upon:-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speed of the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object.  Shape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the</a:t>
            </a:r>
            <a:r>
              <a:rPr sz="2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object.</a:t>
            </a:r>
            <a:endParaRPr sz="2800">
              <a:latin typeface="Carlito"/>
              <a:cs typeface="Carlito"/>
            </a:endParaRPr>
          </a:p>
          <a:p>
            <a:pPr marL="255270">
              <a:lnSpc>
                <a:spcPct val="100000"/>
              </a:lnSpc>
              <a:spcBef>
                <a:spcPts val="1010"/>
              </a:spcBef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nature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the</a:t>
            </a:r>
            <a:r>
              <a:rPr sz="28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fluid.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  <a:tab pos="767715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Birds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flying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 air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streamlined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body</a:t>
            </a:r>
            <a:r>
              <a:rPr sz="2800" spc="2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reduce	fluid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 friction.</a:t>
            </a:r>
            <a:endParaRPr sz="2800">
              <a:latin typeface="Carlito"/>
              <a:cs typeface="Carlito"/>
            </a:endParaRPr>
          </a:p>
          <a:p>
            <a:pPr marL="299085" marR="855980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  <a:tab pos="7196455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Fishes living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water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streamlined</a:t>
            </a:r>
            <a:r>
              <a:rPr sz="2800" spc="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body</a:t>
            </a:r>
            <a:r>
              <a:rPr sz="28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fluid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friction.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6843" y="1638300"/>
            <a:ext cx="3915155" cy="166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81843" y="3541776"/>
            <a:ext cx="1905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2968" y="5091684"/>
            <a:ext cx="2389631" cy="1421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121" y="299415"/>
            <a:ext cx="34563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FRICTION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917447" y="3907535"/>
            <a:ext cx="3531235" cy="1016635"/>
            <a:chOff x="917447" y="3907535"/>
            <a:chExt cx="3531235" cy="1016635"/>
          </a:xfrm>
        </p:grpSpPr>
        <p:sp>
          <p:nvSpPr>
            <p:cNvPr id="4" name="object 4"/>
            <p:cNvSpPr/>
            <p:nvPr/>
          </p:nvSpPr>
          <p:spPr>
            <a:xfrm>
              <a:off x="3241547" y="4309871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0" y="57150"/>
                  </a:moveTo>
                  <a:lnTo>
                    <a:pt x="827531" y="57150"/>
                  </a:lnTo>
                  <a:lnTo>
                    <a:pt x="827531" y="0"/>
                  </a:lnTo>
                  <a:lnTo>
                    <a:pt x="1103376" y="114300"/>
                  </a:lnTo>
                  <a:lnTo>
                    <a:pt x="827531" y="228600"/>
                  </a:lnTo>
                  <a:lnTo>
                    <a:pt x="827531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7447" y="4526279"/>
              <a:ext cx="3531108" cy="3977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20823" y="4069079"/>
              <a:ext cx="1225296" cy="626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5303" y="3907535"/>
              <a:ext cx="586739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A </a:t>
            </a:r>
            <a:r>
              <a:rPr spc="-10" dirty="0"/>
              <a:t>frictional </a:t>
            </a:r>
            <a:r>
              <a:rPr spc="-15" dirty="0"/>
              <a:t>force </a:t>
            </a:r>
            <a:r>
              <a:rPr spc="-5" dirty="0"/>
              <a:t>arises when </a:t>
            </a:r>
            <a:r>
              <a:rPr dirty="0"/>
              <a:t>two </a:t>
            </a:r>
            <a:r>
              <a:rPr spc="-15" dirty="0"/>
              <a:t>substances contact </a:t>
            </a:r>
            <a:r>
              <a:rPr spc="-5" dirty="0"/>
              <a:t>each</a:t>
            </a:r>
            <a:r>
              <a:rPr spc="130" dirty="0"/>
              <a:t> </a:t>
            </a:r>
            <a:r>
              <a:rPr spc="-35" dirty="0"/>
              <a:t>other.</a:t>
            </a:r>
          </a:p>
          <a:p>
            <a:pPr marL="379730" indent="-367665">
              <a:lnSpc>
                <a:spcPct val="10000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379730" algn="l"/>
                <a:tab pos="380365" algn="l"/>
              </a:tabLst>
            </a:pPr>
            <a:r>
              <a:rPr spc="-10" dirty="0"/>
              <a:t>Friction </a:t>
            </a:r>
            <a:r>
              <a:rPr spc="-5" dirty="0"/>
              <a:t>is a </a:t>
            </a:r>
            <a:r>
              <a:rPr spc="-15" dirty="0"/>
              <a:t>force </a:t>
            </a:r>
            <a:r>
              <a:rPr spc="-5" dirty="0"/>
              <a:t>that </a:t>
            </a:r>
            <a:r>
              <a:rPr spc="-15" dirty="0"/>
              <a:t>resists </a:t>
            </a:r>
            <a:r>
              <a:rPr spc="-5" dirty="0"/>
              <a:t>the motion of </a:t>
            </a:r>
            <a:r>
              <a:rPr spc="-10" dirty="0"/>
              <a:t>objects </a:t>
            </a:r>
            <a:r>
              <a:rPr spc="-5" dirty="0"/>
              <a:t>or</a:t>
            </a:r>
            <a:r>
              <a:rPr spc="175" dirty="0"/>
              <a:t> </a:t>
            </a:r>
            <a:r>
              <a:rPr spc="-10" dirty="0"/>
              <a:t>surfaces.</a:t>
            </a:r>
          </a:p>
          <a:p>
            <a:pPr marL="299085" marR="1193800" indent="-287020">
              <a:lnSpc>
                <a:spcPct val="100000"/>
              </a:lnSpc>
              <a:spcBef>
                <a:spcPts val="995"/>
              </a:spcBef>
              <a:buClr>
                <a:srgbClr val="FFFFFF"/>
              </a:buClr>
              <a:buFont typeface="Arial" panose="020B0604020202020204"/>
              <a:buChar char="•"/>
              <a:tabLst>
                <a:tab pos="379730" algn="l"/>
                <a:tab pos="380365" algn="l"/>
              </a:tabLst>
            </a:pPr>
            <a:r>
              <a:rPr b="0" i="0" dirty="0">
                <a:solidFill>
                  <a:srgbClr val="000000"/>
                </a:solidFill>
              </a:rPr>
              <a:t>	</a:t>
            </a:r>
            <a:r>
              <a:rPr i="0" spc="-5" dirty="0">
                <a:latin typeface="Carlito"/>
                <a:cs typeface="Carlito"/>
              </a:rPr>
              <a:t>Friction </a:t>
            </a:r>
            <a:r>
              <a:rPr i="0" spc="-20" dirty="0">
                <a:latin typeface="Carlito"/>
                <a:cs typeface="Carlito"/>
              </a:rPr>
              <a:t>always </a:t>
            </a:r>
            <a:r>
              <a:rPr i="0" spc="-10" dirty="0">
                <a:latin typeface="Carlito"/>
                <a:cs typeface="Carlito"/>
              </a:rPr>
              <a:t>works </a:t>
            </a:r>
            <a:r>
              <a:rPr i="0" spc="-5" dirty="0">
                <a:latin typeface="Carlito"/>
                <a:cs typeface="Carlito"/>
              </a:rPr>
              <a:t>in the </a:t>
            </a:r>
            <a:r>
              <a:rPr i="0" spc="-10" dirty="0">
                <a:latin typeface="Carlito"/>
                <a:cs typeface="Carlito"/>
              </a:rPr>
              <a:t>direction opposite </a:t>
            </a:r>
            <a:r>
              <a:rPr i="0" spc="-15" dirty="0">
                <a:latin typeface="Carlito"/>
                <a:cs typeface="Carlito"/>
              </a:rPr>
              <a:t>from </a:t>
            </a:r>
            <a:r>
              <a:rPr i="0" spc="-5" dirty="0">
                <a:latin typeface="Carlito"/>
                <a:cs typeface="Carlito"/>
              </a:rPr>
              <a:t>the  </a:t>
            </a:r>
            <a:r>
              <a:rPr i="0" spc="-10" dirty="0">
                <a:latin typeface="Carlito"/>
                <a:cs typeface="Carlito"/>
              </a:rPr>
              <a:t>direction </a:t>
            </a:r>
            <a:r>
              <a:rPr i="0" spc="-5" dirty="0">
                <a:latin typeface="Carlito"/>
                <a:cs typeface="Carlito"/>
              </a:rPr>
              <a:t>the </a:t>
            </a:r>
            <a:r>
              <a:rPr i="0" dirty="0">
                <a:latin typeface="Carlito"/>
                <a:cs typeface="Carlito"/>
              </a:rPr>
              <a:t>object </a:t>
            </a:r>
            <a:r>
              <a:rPr i="0" spc="-5" dirty="0">
                <a:latin typeface="Carlito"/>
                <a:cs typeface="Carlito"/>
              </a:rPr>
              <a:t>is moving, or </a:t>
            </a:r>
            <a:r>
              <a:rPr i="0" dirty="0">
                <a:latin typeface="Carlito"/>
                <a:cs typeface="Carlito"/>
              </a:rPr>
              <a:t>trying </a:t>
            </a:r>
            <a:r>
              <a:rPr i="0" spc="-15" dirty="0">
                <a:latin typeface="Carlito"/>
                <a:cs typeface="Carlito"/>
              </a:rPr>
              <a:t>to</a:t>
            </a:r>
            <a:r>
              <a:rPr i="0" spc="110" dirty="0">
                <a:latin typeface="Carlito"/>
                <a:cs typeface="Carlito"/>
              </a:rPr>
              <a:t> </a:t>
            </a:r>
            <a:r>
              <a:rPr i="0" spc="-15" dirty="0">
                <a:latin typeface="Carlito"/>
                <a:cs typeface="Carlito"/>
              </a:rPr>
              <a:t>move.</a:t>
            </a:r>
          </a:p>
          <a:p>
            <a:pPr marL="299085" indent="-287020">
              <a:lnSpc>
                <a:spcPct val="10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i="0" spc="-5" dirty="0">
                <a:latin typeface="Carlito"/>
                <a:cs typeface="Carlito"/>
              </a:rPr>
              <a:t>It </a:t>
            </a:r>
            <a:r>
              <a:rPr i="0" spc="-20" dirty="0">
                <a:latin typeface="Carlito"/>
                <a:cs typeface="Carlito"/>
              </a:rPr>
              <a:t>always </a:t>
            </a:r>
            <a:r>
              <a:rPr i="0" spc="-5" dirty="0">
                <a:latin typeface="Carlito"/>
                <a:cs typeface="Carlito"/>
              </a:rPr>
              <a:t>slows a </a:t>
            </a:r>
            <a:r>
              <a:rPr i="0" spc="-10" dirty="0">
                <a:latin typeface="Carlito"/>
                <a:cs typeface="Carlito"/>
              </a:rPr>
              <a:t>moving </a:t>
            </a:r>
            <a:r>
              <a:rPr i="0" dirty="0">
                <a:latin typeface="Carlito"/>
                <a:cs typeface="Carlito"/>
              </a:rPr>
              <a:t>object</a:t>
            </a:r>
            <a:r>
              <a:rPr i="0" spc="55" dirty="0">
                <a:latin typeface="Carlito"/>
                <a:cs typeface="Carlito"/>
              </a:rPr>
              <a:t> </a:t>
            </a:r>
            <a:r>
              <a:rPr i="0" spc="-5" dirty="0">
                <a:latin typeface="Carlito"/>
                <a:cs typeface="Carlito"/>
              </a:rPr>
              <a:t>down.</a:t>
            </a:r>
          </a:p>
          <a:p>
            <a:pPr marL="2999740">
              <a:lnSpc>
                <a:spcPct val="100000"/>
              </a:lnSpc>
              <a:spcBef>
                <a:spcPts val="2355"/>
              </a:spcBef>
            </a:pPr>
            <a:r>
              <a:rPr sz="1800" b="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P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1163" y="4443984"/>
            <a:ext cx="3499435" cy="2225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9583" y="4616196"/>
            <a:ext cx="3023616" cy="1842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56293" y="4968951"/>
            <a:ext cx="792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 panose="02040502050405020303"/>
                <a:cs typeface="Georgia" panose="02040502050405020303"/>
              </a:rPr>
              <a:t>Mo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v</a:t>
            </a:r>
            <a:r>
              <a:rPr sz="1800" dirty="0">
                <a:latin typeface="Georgia" panose="02040502050405020303"/>
                <a:cs typeface="Georgia" panose="02040502050405020303"/>
              </a:rPr>
              <a:t>ing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52488" y="6414515"/>
            <a:ext cx="2936875" cy="129539"/>
          </a:xfrm>
          <a:custGeom>
            <a:avLst/>
            <a:gdLst/>
            <a:ahLst/>
            <a:cxnLst/>
            <a:rect l="l" t="t" r="r" b="b"/>
            <a:pathLst>
              <a:path w="2936875" h="129540">
                <a:moveTo>
                  <a:pt x="170433" y="0"/>
                </a:moveTo>
                <a:lnTo>
                  <a:pt x="0" y="64770"/>
                </a:lnTo>
                <a:lnTo>
                  <a:pt x="170433" y="129540"/>
                </a:lnTo>
                <a:lnTo>
                  <a:pt x="115823" y="77724"/>
                </a:lnTo>
                <a:lnTo>
                  <a:pt x="2936747" y="77724"/>
                </a:lnTo>
                <a:lnTo>
                  <a:pt x="2936747" y="51816"/>
                </a:lnTo>
                <a:lnTo>
                  <a:pt x="115823" y="51816"/>
                </a:lnTo>
                <a:lnTo>
                  <a:pt x="170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70014" y="1491183"/>
            <a:ext cx="458279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THERE </a:t>
            </a:r>
            <a:r>
              <a:rPr sz="32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32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THREE </a:t>
            </a:r>
            <a:r>
              <a:rPr sz="3200" spc="-2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TYPES</a:t>
            </a:r>
            <a:r>
              <a:rPr sz="3200" spc="-5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3200" spc="-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FRICTION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12700" marR="1494155">
              <a:lnSpc>
                <a:spcPts val="7680"/>
              </a:lnSpc>
              <a:spcBef>
                <a:spcPts val="900"/>
              </a:spcBef>
            </a:pPr>
            <a:r>
              <a:rPr sz="32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STATIC </a:t>
            </a:r>
            <a:r>
              <a:rPr sz="3200" spc="-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FRICTION  </a:t>
            </a:r>
            <a:r>
              <a:rPr sz="3200" spc="-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SLIDING </a:t>
            </a:r>
            <a:r>
              <a:rPr sz="3200" spc="-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FRICTION  </a:t>
            </a:r>
            <a:r>
              <a:rPr sz="32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ROLLING</a:t>
            </a:r>
            <a:r>
              <a:rPr sz="3200" spc="-3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FRICTION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79856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0"/>
            <a:ext cx="73564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2210" marR="5080" indent="-2430145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IDENTIFYING</a:t>
            </a:r>
            <a:r>
              <a:rPr spc="-125" dirty="0"/>
              <a:t> </a:t>
            </a:r>
            <a:r>
              <a:rPr dirty="0"/>
              <a:t>FRICTION  </a:t>
            </a:r>
            <a:r>
              <a:rPr spc="-5" dirty="0"/>
              <a:t>FORCES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634" y="1287018"/>
            <a:ext cx="9401810" cy="5050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410845" indent="-28702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99720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force,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measured in new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tons just 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like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any 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other 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force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 marL="390525" indent="-37846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390525" algn="l"/>
                <a:tab pos="391160" algn="l"/>
              </a:tabLst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Static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keeps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object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at rest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from</a:t>
            </a:r>
            <a:r>
              <a:rPr sz="32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moving.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 panose="020B0604020202020204"/>
              <a:buChar char="•"/>
            </a:pPr>
            <a:endParaRPr sz="475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99720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Sliding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force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resists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motion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object moving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across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surface.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 panose="020B0604020202020204"/>
              <a:buChar char="•"/>
            </a:pPr>
            <a:endParaRPr sz="4750">
              <a:latin typeface="Carlito"/>
              <a:cs typeface="Carlito"/>
            </a:endParaRPr>
          </a:p>
          <a:p>
            <a:pPr marL="299085" marR="50165" indent="-287020">
              <a:lnSpc>
                <a:spcPct val="100000"/>
              </a:lnSpc>
              <a:buFont typeface="Arial" panose="020B0604020202020204"/>
              <a:buChar char="•"/>
              <a:tabLst>
                <a:tab pos="2997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Rolling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is the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exerted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when an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object 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rolls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 surface.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4025" y="473151"/>
            <a:ext cx="8056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HOW </a:t>
            </a:r>
            <a:r>
              <a:rPr sz="3600" dirty="0"/>
              <a:t>FRICTION AFFECTS</a:t>
            </a:r>
            <a:r>
              <a:rPr sz="3600" spc="-335" dirty="0"/>
              <a:t> </a:t>
            </a:r>
            <a:r>
              <a:rPr sz="3600" spc="-5" dirty="0"/>
              <a:t>MOTION?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1607311"/>
            <a:ext cx="9732645" cy="467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4925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you roll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 ball along the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floor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ground,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will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slow down and 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stop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even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though no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apparent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force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is being applied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it.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ball slows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down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stops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because of</a:t>
            </a:r>
            <a:r>
              <a:rPr sz="2800" b="1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friction.</a:t>
            </a:r>
            <a:endParaRPr sz="28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Font typeface="Arial" panose="020B0604020202020204"/>
              <a:buChar char="•"/>
              <a:tabLst>
                <a:tab pos="379730" algn="l"/>
                <a:tab pos="380365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Friction slows down a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moving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object . Friction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occurs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two 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objects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rub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against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each</a:t>
            </a:r>
            <a:r>
              <a:rPr sz="2800" b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Carlito"/>
                <a:cs typeface="Carlito"/>
              </a:rPr>
              <a:t>other.</a:t>
            </a:r>
            <a:endParaRPr sz="2800">
              <a:latin typeface="Carlito"/>
              <a:cs typeface="Carlito"/>
            </a:endParaRPr>
          </a:p>
          <a:p>
            <a:pPr marL="299085" marR="6985" indent="-287020">
              <a:lnSpc>
                <a:spcPct val="10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 car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that runs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on a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very rough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road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slows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down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due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friction.  </a:t>
            </a: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However,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on a smooth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road,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travels</a:t>
            </a:r>
            <a:r>
              <a:rPr sz="2800" b="1" spc="1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fast.</a:t>
            </a:r>
            <a:endParaRPr sz="2800">
              <a:latin typeface="Carlito"/>
              <a:cs typeface="Carlito"/>
            </a:endParaRPr>
          </a:p>
          <a:p>
            <a:pPr marL="299085" marR="234950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 smooth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surface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has a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very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few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bump sand hollows.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There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is  less friction on a smooth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surface.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running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object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can glide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move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continuously with very little</a:t>
            </a:r>
            <a:r>
              <a:rPr sz="2800" b="1" spc="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force.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560" y="180847"/>
            <a:ext cx="7858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2065" algn="l"/>
              </a:tabLst>
            </a:pPr>
            <a:r>
              <a:rPr spc="-5" dirty="0"/>
              <a:t>DEPENDING	</a:t>
            </a:r>
            <a:r>
              <a:rPr dirty="0"/>
              <a:t>OF</a:t>
            </a:r>
            <a:r>
              <a:rPr spc="-290" dirty="0"/>
              <a:t> </a:t>
            </a:r>
            <a:r>
              <a:rPr dirty="0"/>
              <a:t>FRICTION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988" y="1342915"/>
            <a:ext cx="9883140" cy="223075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0"/>
              </a:spcBef>
              <a:buFont typeface="Arial" panose="020B0604020202020204"/>
              <a:buChar char="•"/>
              <a:tabLst>
                <a:tab pos="29972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depends on both of the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3200" b="1" i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contact.</a:t>
            </a:r>
            <a:endParaRPr sz="32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99720" algn="l"/>
              </a:tabLst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hockey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puck slides on ice, a thin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layer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water 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rubber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and the ice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allows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puck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slide  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easily.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5207" y="3817620"/>
            <a:ext cx="7953756" cy="267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370" y="40081"/>
            <a:ext cx="9792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FACTORS </a:t>
            </a:r>
            <a:r>
              <a:rPr dirty="0"/>
              <a:t>AFFECTING</a:t>
            </a:r>
            <a:r>
              <a:rPr spc="-254" dirty="0"/>
              <a:t> </a:t>
            </a:r>
            <a:r>
              <a:rPr spc="-5" dirty="0"/>
              <a:t>FRICTION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71016" y="5585459"/>
            <a:ext cx="4455160" cy="1275715"/>
            <a:chOff x="1271016" y="5585459"/>
            <a:chExt cx="4455160" cy="1275715"/>
          </a:xfrm>
        </p:grpSpPr>
        <p:sp>
          <p:nvSpPr>
            <p:cNvPr id="4" name="object 4"/>
            <p:cNvSpPr/>
            <p:nvPr/>
          </p:nvSpPr>
          <p:spPr>
            <a:xfrm>
              <a:off x="2441448" y="5937503"/>
              <a:ext cx="3282696" cy="920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4496" y="5942075"/>
              <a:ext cx="3276600" cy="914400"/>
            </a:xfrm>
            <a:custGeom>
              <a:avLst/>
              <a:gdLst/>
              <a:ahLst/>
              <a:cxnLst/>
              <a:rect l="l" t="t" r="r" b="b"/>
              <a:pathLst>
                <a:path w="3276600" h="914400">
                  <a:moveTo>
                    <a:pt x="0" y="914399"/>
                  </a:moveTo>
                  <a:lnTo>
                    <a:pt x="655320" y="0"/>
                  </a:lnTo>
                  <a:lnTo>
                    <a:pt x="3276600" y="0"/>
                  </a:lnTo>
                  <a:lnTo>
                    <a:pt x="2621280" y="914399"/>
                  </a:lnTo>
                  <a:lnTo>
                    <a:pt x="0" y="9143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1016" y="5585459"/>
              <a:ext cx="2113788" cy="1005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0236" y="5678305"/>
              <a:ext cx="464184" cy="450215"/>
            </a:xfrm>
            <a:custGeom>
              <a:avLst/>
              <a:gdLst/>
              <a:ahLst/>
              <a:cxnLst/>
              <a:rect l="l" t="t" r="r" b="b"/>
              <a:pathLst>
                <a:path w="464185" h="450214">
                  <a:moveTo>
                    <a:pt x="334875" y="0"/>
                  </a:moveTo>
                  <a:lnTo>
                    <a:pt x="285083" y="19764"/>
                  </a:lnTo>
                  <a:lnTo>
                    <a:pt x="23463" y="263668"/>
                  </a:lnTo>
                  <a:lnTo>
                    <a:pt x="0" y="331253"/>
                  </a:lnTo>
                  <a:lnTo>
                    <a:pt x="10675" y="370958"/>
                  </a:lnTo>
                  <a:lnTo>
                    <a:pt x="35782" y="408372"/>
                  </a:lnTo>
                  <a:lnTo>
                    <a:pt x="71165" y="436229"/>
                  </a:lnTo>
                  <a:lnTo>
                    <a:pt x="109870" y="449820"/>
                  </a:lnTo>
                  <a:lnTo>
                    <a:pt x="147314" y="448411"/>
                  </a:lnTo>
                  <a:lnTo>
                    <a:pt x="178911" y="431270"/>
                  </a:lnTo>
                  <a:lnTo>
                    <a:pt x="440404" y="187366"/>
                  </a:lnTo>
                  <a:lnTo>
                    <a:pt x="459787" y="157104"/>
                  </a:lnTo>
                  <a:lnTo>
                    <a:pt x="463931" y="119782"/>
                  </a:lnTo>
                  <a:lnTo>
                    <a:pt x="453263" y="80076"/>
                  </a:lnTo>
                  <a:lnTo>
                    <a:pt x="428212" y="42663"/>
                  </a:lnTo>
                  <a:lnTo>
                    <a:pt x="392747" y="14813"/>
                  </a:lnTo>
                  <a:lnTo>
                    <a:pt x="354044" y="1222"/>
                  </a:lnTo>
                  <a:lnTo>
                    <a:pt x="334875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0492" y="5911429"/>
              <a:ext cx="205295" cy="2120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0998" y="5680606"/>
              <a:ext cx="464184" cy="448309"/>
            </a:xfrm>
            <a:custGeom>
              <a:avLst/>
              <a:gdLst/>
              <a:ahLst/>
              <a:cxnLst/>
              <a:rect l="l" t="t" r="r" b="b"/>
              <a:pathLst>
                <a:path w="464185" h="448310">
                  <a:moveTo>
                    <a:pt x="440404" y="186018"/>
                  </a:moveTo>
                  <a:lnTo>
                    <a:pt x="178911" y="429744"/>
                  </a:lnTo>
                  <a:lnTo>
                    <a:pt x="147314" y="446878"/>
                  </a:lnTo>
                  <a:lnTo>
                    <a:pt x="109870" y="448287"/>
                  </a:lnTo>
                  <a:lnTo>
                    <a:pt x="71165" y="434707"/>
                  </a:lnTo>
                  <a:lnTo>
                    <a:pt x="35782" y="406871"/>
                  </a:lnTo>
                  <a:lnTo>
                    <a:pt x="10675" y="369480"/>
                  </a:lnTo>
                  <a:lnTo>
                    <a:pt x="0" y="329803"/>
                  </a:lnTo>
                  <a:lnTo>
                    <a:pt x="4135" y="292508"/>
                  </a:lnTo>
                  <a:lnTo>
                    <a:pt x="23463" y="262269"/>
                  </a:lnTo>
                  <a:lnTo>
                    <a:pt x="285083" y="18543"/>
                  </a:lnTo>
                  <a:lnTo>
                    <a:pt x="316609" y="1402"/>
                  </a:lnTo>
                  <a:lnTo>
                    <a:pt x="354028" y="0"/>
                  </a:lnTo>
                  <a:lnTo>
                    <a:pt x="392757" y="13587"/>
                  </a:lnTo>
                  <a:lnTo>
                    <a:pt x="428212" y="41416"/>
                  </a:lnTo>
                  <a:lnTo>
                    <a:pt x="453263" y="78806"/>
                  </a:lnTo>
                  <a:lnTo>
                    <a:pt x="463931" y="118484"/>
                  </a:lnTo>
                  <a:lnTo>
                    <a:pt x="459787" y="155778"/>
                  </a:lnTo>
                  <a:lnTo>
                    <a:pt x="440404" y="18601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3826" y="6180014"/>
              <a:ext cx="427990" cy="561340"/>
            </a:xfrm>
            <a:custGeom>
              <a:avLst/>
              <a:gdLst/>
              <a:ahLst/>
              <a:cxnLst/>
              <a:rect l="l" t="t" r="r" b="b"/>
              <a:pathLst>
                <a:path w="427989" h="561340">
                  <a:moveTo>
                    <a:pt x="294074" y="0"/>
                  </a:moveTo>
                  <a:lnTo>
                    <a:pt x="238178" y="23393"/>
                  </a:lnTo>
                  <a:lnTo>
                    <a:pt x="12301" y="399639"/>
                  </a:lnTo>
                  <a:lnTo>
                    <a:pt x="0" y="438484"/>
                  </a:lnTo>
                  <a:lnTo>
                    <a:pt x="4760" y="478873"/>
                  </a:lnTo>
                  <a:lnTo>
                    <a:pt x="25070" y="516116"/>
                  </a:lnTo>
                  <a:lnTo>
                    <a:pt x="59418" y="545524"/>
                  </a:lnTo>
                  <a:lnTo>
                    <a:pt x="101786" y="561064"/>
                  </a:lnTo>
                  <a:lnTo>
                    <a:pt x="144143" y="560522"/>
                  </a:lnTo>
                  <a:lnTo>
                    <a:pt x="181665" y="544873"/>
                  </a:lnTo>
                  <a:lnTo>
                    <a:pt x="209532" y="515095"/>
                  </a:lnTo>
                  <a:lnTo>
                    <a:pt x="415526" y="162479"/>
                  </a:lnTo>
                  <a:lnTo>
                    <a:pt x="427900" y="123625"/>
                  </a:lnTo>
                  <a:lnTo>
                    <a:pt x="423177" y="83231"/>
                  </a:lnTo>
                  <a:lnTo>
                    <a:pt x="402881" y="45990"/>
                  </a:lnTo>
                  <a:lnTo>
                    <a:pt x="368536" y="16594"/>
                  </a:lnTo>
                  <a:lnTo>
                    <a:pt x="326118" y="1049"/>
                  </a:lnTo>
                  <a:lnTo>
                    <a:pt x="294074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0539" y="6528439"/>
              <a:ext cx="218551" cy="171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3826" y="6180928"/>
              <a:ext cx="427990" cy="560705"/>
            </a:xfrm>
            <a:custGeom>
              <a:avLst/>
              <a:gdLst/>
              <a:ahLst/>
              <a:cxnLst/>
              <a:rect l="l" t="t" r="r" b="b"/>
              <a:pathLst>
                <a:path w="427989" h="560704">
                  <a:moveTo>
                    <a:pt x="415526" y="161463"/>
                  </a:moveTo>
                  <a:lnTo>
                    <a:pt x="209532" y="514155"/>
                  </a:lnTo>
                  <a:lnTo>
                    <a:pt x="181665" y="543946"/>
                  </a:lnTo>
                  <a:lnTo>
                    <a:pt x="144143" y="559601"/>
                  </a:lnTo>
                  <a:lnTo>
                    <a:pt x="101786" y="560144"/>
                  </a:lnTo>
                  <a:lnTo>
                    <a:pt x="59418" y="544597"/>
                  </a:lnTo>
                  <a:lnTo>
                    <a:pt x="25070" y="515187"/>
                  </a:lnTo>
                  <a:lnTo>
                    <a:pt x="4760" y="477936"/>
                  </a:lnTo>
                  <a:lnTo>
                    <a:pt x="0" y="437535"/>
                  </a:lnTo>
                  <a:lnTo>
                    <a:pt x="12301" y="398674"/>
                  </a:lnTo>
                  <a:lnTo>
                    <a:pt x="218422" y="45982"/>
                  </a:lnTo>
                  <a:lnTo>
                    <a:pt x="246235" y="16194"/>
                  </a:lnTo>
                  <a:lnTo>
                    <a:pt x="283763" y="540"/>
                  </a:lnTo>
                  <a:lnTo>
                    <a:pt x="326149" y="0"/>
                  </a:lnTo>
                  <a:lnTo>
                    <a:pt x="368536" y="15553"/>
                  </a:lnTo>
                  <a:lnTo>
                    <a:pt x="402881" y="44956"/>
                  </a:lnTo>
                  <a:lnTo>
                    <a:pt x="423177" y="82202"/>
                  </a:lnTo>
                  <a:lnTo>
                    <a:pt x="427900" y="122602"/>
                  </a:lnTo>
                  <a:lnTo>
                    <a:pt x="415526" y="161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52016" y="4087367"/>
            <a:ext cx="4378960" cy="1173480"/>
            <a:chOff x="1652016" y="4087367"/>
            <a:chExt cx="4378960" cy="1173480"/>
          </a:xfrm>
        </p:grpSpPr>
        <p:sp>
          <p:nvSpPr>
            <p:cNvPr id="14" name="object 14"/>
            <p:cNvSpPr/>
            <p:nvPr/>
          </p:nvSpPr>
          <p:spPr>
            <a:xfrm>
              <a:off x="2898648" y="4413503"/>
              <a:ext cx="3130296" cy="8442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1696" y="4418075"/>
              <a:ext cx="3124200" cy="838200"/>
            </a:xfrm>
            <a:custGeom>
              <a:avLst/>
              <a:gdLst/>
              <a:ahLst/>
              <a:cxnLst/>
              <a:rect l="l" t="t" r="r" b="b"/>
              <a:pathLst>
                <a:path w="3124200" h="838200">
                  <a:moveTo>
                    <a:pt x="0" y="838200"/>
                  </a:moveTo>
                  <a:lnTo>
                    <a:pt x="624840" y="0"/>
                  </a:lnTo>
                  <a:lnTo>
                    <a:pt x="3124200" y="0"/>
                  </a:lnTo>
                  <a:lnTo>
                    <a:pt x="2499360" y="83820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2289" y="4538979"/>
              <a:ext cx="494030" cy="514350"/>
            </a:xfrm>
            <a:custGeom>
              <a:avLst/>
              <a:gdLst/>
              <a:ahLst/>
              <a:cxnLst/>
              <a:rect l="l" t="t" r="r" b="b"/>
              <a:pathLst>
                <a:path w="494029" h="514350">
                  <a:moveTo>
                    <a:pt x="376682" y="0"/>
                  </a:moveTo>
                  <a:lnTo>
                    <a:pt x="336724" y="7159"/>
                  </a:lnTo>
                  <a:lnTo>
                    <a:pt x="303149" y="30226"/>
                  </a:lnTo>
                  <a:lnTo>
                    <a:pt x="24891" y="329311"/>
                  </a:lnTo>
                  <a:lnTo>
                    <a:pt x="4314" y="364476"/>
                  </a:lnTo>
                  <a:lnTo>
                    <a:pt x="0" y="404796"/>
                  </a:lnTo>
                  <a:lnTo>
                    <a:pt x="11497" y="445379"/>
                  </a:lnTo>
                  <a:lnTo>
                    <a:pt x="38353" y="481330"/>
                  </a:lnTo>
                  <a:lnTo>
                    <a:pt x="76134" y="505606"/>
                  </a:lnTo>
                  <a:lnTo>
                    <a:pt x="117427" y="514191"/>
                  </a:lnTo>
                  <a:lnTo>
                    <a:pt x="157315" y="507011"/>
                  </a:lnTo>
                  <a:lnTo>
                    <a:pt x="190881" y="483997"/>
                  </a:lnTo>
                  <a:lnTo>
                    <a:pt x="469138" y="184912"/>
                  </a:lnTo>
                  <a:lnTo>
                    <a:pt x="489715" y="149727"/>
                  </a:lnTo>
                  <a:lnTo>
                    <a:pt x="494029" y="109362"/>
                  </a:lnTo>
                  <a:lnTo>
                    <a:pt x="482532" y="68736"/>
                  </a:lnTo>
                  <a:lnTo>
                    <a:pt x="455675" y="32766"/>
                  </a:lnTo>
                  <a:lnTo>
                    <a:pt x="417941" y="8524"/>
                  </a:lnTo>
                  <a:lnTo>
                    <a:pt x="376682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2227" y="4833032"/>
              <a:ext cx="199802" cy="1946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2289" y="4538948"/>
              <a:ext cx="494030" cy="514350"/>
            </a:xfrm>
            <a:custGeom>
              <a:avLst/>
              <a:gdLst/>
              <a:ahLst/>
              <a:cxnLst/>
              <a:rect l="l" t="t" r="r" b="b"/>
              <a:pathLst>
                <a:path w="494029" h="514350">
                  <a:moveTo>
                    <a:pt x="469138" y="184943"/>
                  </a:moveTo>
                  <a:lnTo>
                    <a:pt x="190881" y="484028"/>
                  </a:lnTo>
                  <a:lnTo>
                    <a:pt x="157315" y="507043"/>
                  </a:lnTo>
                  <a:lnTo>
                    <a:pt x="117427" y="514222"/>
                  </a:lnTo>
                  <a:lnTo>
                    <a:pt x="76134" y="505638"/>
                  </a:lnTo>
                  <a:lnTo>
                    <a:pt x="38353" y="481361"/>
                  </a:lnTo>
                  <a:lnTo>
                    <a:pt x="11497" y="445410"/>
                  </a:lnTo>
                  <a:lnTo>
                    <a:pt x="0" y="404828"/>
                  </a:lnTo>
                  <a:lnTo>
                    <a:pt x="4314" y="364507"/>
                  </a:lnTo>
                  <a:lnTo>
                    <a:pt x="24891" y="329342"/>
                  </a:lnTo>
                  <a:lnTo>
                    <a:pt x="303149" y="30257"/>
                  </a:lnTo>
                  <a:lnTo>
                    <a:pt x="336768" y="7187"/>
                  </a:lnTo>
                  <a:lnTo>
                    <a:pt x="376650" y="0"/>
                  </a:lnTo>
                  <a:lnTo>
                    <a:pt x="417913" y="8576"/>
                  </a:lnTo>
                  <a:lnTo>
                    <a:pt x="455675" y="32797"/>
                  </a:lnTo>
                  <a:lnTo>
                    <a:pt x="482532" y="68768"/>
                  </a:lnTo>
                  <a:lnTo>
                    <a:pt x="494029" y="109394"/>
                  </a:lnTo>
                  <a:lnTo>
                    <a:pt x="489715" y="149758"/>
                  </a:lnTo>
                  <a:lnTo>
                    <a:pt x="469138" y="1849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2016" y="4087367"/>
              <a:ext cx="2087880" cy="928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12140" y="4154318"/>
              <a:ext cx="465455" cy="450215"/>
            </a:xfrm>
            <a:custGeom>
              <a:avLst/>
              <a:gdLst/>
              <a:ahLst/>
              <a:cxnLst/>
              <a:rect l="l" t="t" r="r" b="b"/>
              <a:pathLst>
                <a:path w="465455" h="450214">
                  <a:moveTo>
                    <a:pt x="336004" y="0"/>
                  </a:moveTo>
                  <a:lnTo>
                    <a:pt x="286051" y="19663"/>
                  </a:lnTo>
                  <a:lnTo>
                    <a:pt x="23542" y="263630"/>
                  </a:lnTo>
                  <a:lnTo>
                    <a:pt x="0" y="331305"/>
                  </a:lnTo>
                  <a:lnTo>
                    <a:pt x="10737" y="371018"/>
                  </a:lnTo>
                  <a:lnTo>
                    <a:pt x="35988" y="408410"/>
                  </a:lnTo>
                  <a:lnTo>
                    <a:pt x="71411" y="436272"/>
                  </a:lnTo>
                  <a:lnTo>
                    <a:pt x="110204" y="449859"/>
                  </a:lnTo>
                  <a:lnTo>
                    <a:pt x="147734" y="448468"/>
                  </a:lnTo>
                  <a:lnTo>
                    <a:pt x="179371" y="431397"/>
                  </a:lnTo>
                  <a:lnTo>
                    <a:pt x="441880" y="187430"/>
                  </a:lnTo>
                  <a:lnTo>
                    <a:pt x="461277" y="157108"/>
                  </a:lnTo>
                  <a:lnTo>
                    <a:pt x="465423" y="119739"/>
                  </a:lnTo>
                  <a:lnTo>
                    <a:pt x="454685" y="79988"/>
                  </a:lnTo>
                  <a:lnTo>
                    <a:pt x="429434" y="42523"/>
                  </a:lnTo>
                  <a:lnTo>
                    <a:pt x="394017" y="14741"/>
                  </a:lnTo>
                  <a:lnTo>
                    <a:pt x="355266" y="1248"/>
                  </a:lnTo>
                  <a:lnTo>
                    <a:pt x="336004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23872" y="4387484"/>
              <a:ext cx="205279" cy="2119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2902" y="4156519"/>
              <a:ext cx="465455" cy="448945"/>
            </a:xfrm>
            <a:custGeom>
              <a:avLst/>
              <a:gdLst/>
              <a:ahLst/>
              <a:cxnLst/>
              <a:rect l="l" t="t" r="r" b="b"/>
              <a:pathLst>
                <a:path w="465455" h="448945">
                  <a:moveTo>
                    <a:pt x="441880" y="186118"/>
                  </a:moveTo>
                  <a:lnTo>
                    <a:pt x="179371" y="429958"/>
                  </a:lnTo>
                  <a:lnTo>
                    <a:pt x="147734" y="447032"/>
                  </a:lnTo>
                  <a:lnTo>
                    <a:pt x="110204" y="448437"/>
                  </a:lnTo>
                  <a:lnTo>
                    <a:pt x="71411" y="434887"/>
                  </a:lnTo>
                  <a:lnTo>
                    <a:pt x="35988" y="407098"/>
                  </a:lnTo>
                  <a:lnTo>
                    <a:pt x="10737" y="369653"/>
                  </a:lnTo>
                  <a:lnTo>
                    <a:pt x="0" y="329946"/>
                  </a:lnTo>
                  <a:lnTo>
                    <a:pt x="4145" y="292619"/>
                  </a:lnTo>
                  <a:lnTo>
                    <a:pt x="23542" y="262318"/>
                  </a:lnTo>
                  <a:lnTo>
                    <a:pt x="286051" y="18478"/>
                  </a:lnTo>
                  <a:lnTo>
                    <a:pt x="317688" y="1404"/>
                  </a:lnTo>
                  <a:lnTo>
                    <a:pt x="355219" y="0"/>
                  </a:lnTo>
                  <a:lnTo>
                    <a:pt x="394011" y="13549"/>
                  </a:lnTo>
                  <a:lnTo>
                    <a:pt x="429434" y="41338"/>
                  </a:lnTo>
                  <a:lnTo>
                    <a:pt x="454685" y="78783"/>
                  </a:lnTo>
                  <a:lnTo>
                    <a:pt x="465423" y="118491"/>
                  </a:lnTo>
                  <a:lnTo>
                    <a:pt x="461277" y="155817"/>
                  </a:lnTo>
                  <a:lnTo>
                    <a:pt x="441880" y="18611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5395" y="820038"/>
            <a:ext cx="10848340" cy="41783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934720" indent="-287020">
              <a:lnSpc>
                <a:spcPts val="302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Friction depends </a:t>
            </a:r>
            <a:r>
              <a:rPr sz="2800" i="1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800" i="1" spc="-25" dirty="0">
                <a:solidFill>
                  <a:srgbClr val="FFFFFF"/>
                </a:solidFill>
                <a:latin typeface="Carlito"/>
                <a:cs typeface="Carlito"/>
              </a:rPr>
              <a:t>material’s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properties such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as roughness,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how  clean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i="1" spc="-15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are, and other</a:t>
            </a:r>
            <a:r>
              <a:rPr sz="2800" i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Carlito"/>
                <a:cs typeface="Carlito"/>
              </a:rPr>
              <a:t>factors.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har char="•"/>
            </a:pPr>
            <a:endParaRPr sz="37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720" algn="l"/>
              </a:tabLst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depends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upon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two</a:t>
            </a:r>
            <a:r>
              <a:rPr sz="32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factors.</a:t>
            </a:r>
            <a:endParaRPr sz="3200">
              <a:latin typeface="Carlito"/>
              <a:cs typeface="Carlito"/>
            </a:endParaRPr>
          </a:p>
          <a:p>
            <a:pPr marL="299085" marR="2167890" indent="-287020">
              <a:lnSpc>
                <a:spcPts val="3020"/>
              </a:lnSpc>
              <a:spcBef>
                <a:spcPts val="107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Nature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contact.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(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The smoothness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the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surfaces).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63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How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hard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surfaces press</a:t>
            </a:r>
            <a:r>
              <a:rPr sz="2800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together.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rlito"/>
              <a:cs typeface="Carlito"/>
            </a:endParaRPr>
          </a:p>
          <a:p>
            <a:pPr marL="5801995">
              <a:lnSpc>
                <a:spcPct val="100000"/>
              </a:lnSpc>
            </a:pP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Friction is less on a </a:t>
            </a: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smooth</a:t>
            </a:r>
            <a:r>
              <a:rPr sz="2800" spc="4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C000"/>
                </a:solidFill>
                <a:latin typeface="Carlito"/>
                <a:cs typeface="Carlito"/>
              </a:rPr>
              <a:t>surface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54216" y="6069279"/>
            <a:ext cx="502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Friction is </a:t>
            </a:r>
            <a:r>
              <a:rPr sz="2800" spc="-15" dirty="0">
                <a:solidFill>
                  <a:srgbClr val="FFC000"/>
                </a:solidFill>
                <a:latin typeface="Carlito"/>
                <a:cs typeface="Carlito"/>
              </a:rPr>
              <a:t>more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on a </a:t>
            </a:r>
            <a:r>
              <a:rPr sz="2800" spc="-20" dirty="0">
                <a:solidFill>
                  <a:srgbClr val="FFC000"/>
                </a:solidFill>
                <a:latin typeface="Carlito"/>
                <a:cs typeface="Carlito"/>
              </a:rPr>
              <a:t>rough</a:t>
            </a:r>
            <a:r>
              <a:rPr sz="2800" spc="3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C000"/>
                </a:solidFill>
                <a:latin typeface="Carlito"/>
                <a:cs typeface="Carlito"/>
              </a:rPr>
              <a:t>surface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5089" y="40081"/>
            <a:ext cx="6270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CAUSE OF</a:t>
            </a:r>
            <a:r>
              <a:rPr spc="-270" dirty="0"/>
              <a:t> </a:t>
            </a:r>
            <a:r>
              <a:rPr dirty="0"/>
              <a:t>FRICTION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620" y="778205"/>
            <a:ext cx="9695180" cy="339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caused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due </a:t>
            </a:r>
            <a:r>
              <a:rPr sz="2800" i="1" spc="-2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interlocking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irregularities between 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the two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surfaces in</a:t>
            </a:r>
            <a:r>
              <a:rPr sz="2800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Carlito"/>
                <a:cs typeface="Carlito"/>
              </a:rPr>
              <a:t>contact.</a:t>
            </a:r>
            <a:endParaRPr sz="2800">
              <a:latin typeface="Carlito"/>
              <a:cs typeface="Carlito"/>
            </a:endParaRPr>
          </a:p>
          <a:p>
            <a:pPr marL="299085" marR="334645" indent="-287020">
              <a:lnSpc>
                <a:spcPct val="100000"/>
              </a:lnSpc>
              <a:spcBef>
                <a:spcPts val="101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Smooth surfaces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minute irregularities between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two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surfaces.</a:t>
            </a:r>
            <a:endParaRPr sz="2800">
              <a:latin typeface="Carlito"/>
              <a:cs typeface="Carlito"/>
            </a:endParaRPr>
          </a:p>
          <a:p>
            <a:pPr marL="299085" marR="723900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Rough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larger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irregularities between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two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surfaces.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So </a:t>
            </a:r>
            <a:r>
              <a:rPr sz="2800" i="1" spc="-15" dirty="0">
                <a:solidFill>
                  <a:srgbClr val="FFFFFF"/>
                </a:solidFill>
                <a:latin typeface="Carlito"/>
                <a:cs typeface="Carlito"/>
              </a:rPr>
              <a:t>force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of friction is more if the </a:t>
            </a:r>
            <a:r>
              <a:rPr sz="2800" i="1" spc="-10" dirty="0">
                <a:solidFill>
                  <a:srgbClr val="FFFFFF"/>
                </a:solidFill>
                <a:latin typeface="Carlito"/>
                <a:cs typeface="Carlito"/>
              </a:rPr>
              <a:t>surfaces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800" i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rlito"/>
                <a:cs typeface="Carlito"/>
              </a:rPr>
              <a:t>rough.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2076" y="4235196"/>
            <a:ext cx="5655945" cy="2639695"/>
            <a:chOff x="2132076" y="4235196"/>
            <a:chExt cx="5655945" cy="2639695"/>
          </a:xfrm>
        </p:grpSpPr>
        <p:sp>
          <p:nvSpPr>
            <p:cNvPr id="5" name="object 5"/>
            <p:cNvSpPr/>
            <p:nvPr/>
          </p:nvSpPr>
          <p:spPr>
            <a:xfrm>
              <a:off x="3739134" y="6459004"/>
              <a:ext cx="2514600" cy="62230"/>
            </a:xfrm>
            <a:custGeom>
              <a:avLst/>
              <a:gdLst/>
              <a:ahLst/>
              <a:cxnLst/>
              <a:rect l="l" t="t" r="r" b="b"/>
              <a:pathLst>
                <a:path w="2514600" h="62229">
                  <a:moveTo>
                    <a:pt x="0" y="0"/>
                  </a:moveTo>
                  <a:lnTo>
                    <a:pt x="50291" y="18375"/>
                  </a:lnTo>
                  <a:lnTo>
                    <a:pt x="100583" y="30949"/>
                  </a:lnTo>
                  <a:lnTo>
                    <a:pt x="154019" y="33855"/>
                  </a:lnTo>
                  <a:lnTo>
                    <a:pt x="179558" y="32764"/>
                  </a:lnTo>
                  <a:lnTo>
                    <a:pt x="201167" y="30949"/>
                  </a:lnTo>
                  <a:lnTo>
                    <a:pt x="217277" y="28170"/>
                  </a:lnTo>
                  <a:lnTo>
                    <a:pt x="229457" y="24180"/>
                  </a:lnTo>
                  <a:lnTo>
                    <a:pt x="240065" y="19705"/>
                  </a:lnTo>
                  <a:lnTo>
                    <a:pt x="251460" y="15468"/>
                  </a:lnTo>
                  <a:lnTo>
                    <a:pt x="262854" y="10881"/>
                  </a:lnTo>
                  <a:lnTo>
                    <a:pt x="273462" y="5805"/>
                  </a:lnTo>
                  <a:lnTo>
                    <a:pt x="285642" y="1693"/>
                  </a:lnTo>
                  <a:lnTo>
                    <a:pt x="301751" y="0"/>
                  </a:lnTo>
                  <a:lnTo>
                    <a:pt x="323361" y="966"/>
                  </a:lnTo>
                  <a:lnTo>
                    <a:pt x="348900" y="3867"/>
                  </a:lnTo>
                  <a:lnTo>
                    <a:pt x="376011" y="8701"/>
                  </a:lnTo>
                  <a:lnTo>
                    <a:pt x="402336" y="15468"/>
                  </a:lnTo>
                  <a:lnTo>
                    <a:pt x="428660" y="26709"/>
                  </a:lnTo>
                  <a:lnTo>
                    <a:pt x="455771" y="41579"/>
                  </a:lnTo>
                  <a:lnTo>
                    <a:pt x="481310" y="55002"/>
                  </a:lnTo>
                  <a:lnTo>
                    <a:pt x="502919" y="61899"/>
                  </a:lnTo>
                  <a:lnTo>
                    <a:pt x="516671" y="59239"/>
                  </a:lnTo>
                  <a:lnTo>
                    <a:pt x="524922" y="50292"/>
                  </a:lnTo>
                  <a:lnTo>
                    <a:pt x="534745" y="39411"/>
                  </a:lnTo>
                  <a:lnTo>
                    <a:pt x="553212" y="30949"/>
                  </a:lnTo>
                  <a:lnTo>
                    <a:pt x="586216" y="25268"/>
                  </a:lnTo>
                  <a:lnTo>
                    <a:pt x="628650" y="20308"/>
                  </a:lnTo>
                  <a:lnTo>
                    <a:pt x="671083" y="16799"/>
                  </a:lnTo>
                  <a:lnTo>
                    <a:pt x="704088" y="15468"/>
                  </a:lnTo>
                  <a:lnTo>
                    <a:pt x="721375" y="17887"/>
                  </a:lnTo>
                  <a:lnTo>
                    <a:pt x="729233" y="23209"/>
                  </a:lnTo>
                  <a:lnTo>
                    <a:pt x="737092" y="28530"/>
                  </a:lnTo>
                  <a:lnTo>
                    <a:pt x="754379" y="30949"/>
                  </a:lnTo>
                  <a:lnTo>
                    <a:pt x="787384" y="27807"/>
                  </a:lnTo>
                  <a:lnTo>
                    <a:pt x="829817" y="21280"/>
                  </a:lnTo>
                  <a:lnTo>
                    <a:pt x="872251" y="15717"/>
                  </a:lnTo>
                  <a:lnTo>
                    <a:pt x="905255" y="15468"/>
                  </a:lnTo>
                  <a:lnTo>
                    <a:pt x="922543" y="24539"/>
                  </a:lnTo>
                  <a:lnTo>
                    <a:pt x="930401" y="39650"/>
                  </a:lnTo>
                  <a:lnTo>
                    <a:pt x="938260" y="54278"/>
                  </a:lnTo>
                  <a:lnTo>
                    <a:pt x="955548" y="61899"/>
                  </a:lnTo>
                  <a:lnTo>
                    <a:pt x="987373" y="59601"/>
                  </a:lnTo>
                  <a:lnTo>
                    <a:pt x="1027842" y="51258"/>
                  </a:lnTo>
                  <a:lnTo>
                    <a:pt x="1069883" y="40498"/>
                  </a:lnTo>
                  <a:lnTo>
                    <a:pt x="1106424" y="30949"/>
                  </a:lnTo>
                  <a:lnTo>
                    <a:pt x="1135106" y="21400"/>
                  </a:lnTo>
                  <a:lnTo>
                    <a:pt x="1159859" y="10641"/>
                  </a:lnTo>
                  <a:lnTo>
                    <a:pt x="1183040" y="2298"/>
                  </a:lnTo>
                  <a:lnTo>
                    <a:pt x="1207007" y="0"/>
                  </a:lnTo>
                  <a:lnTo>
                    <a:pt x="1232153" y="7979"/>
                  </a:lnTo>
                  <a:lnTo>
                    <a:pt x="1257300" y="23215"/>
                  </a:lnTo>
                  <a:lnTo>
                    <a:pt x="1282446" y="38451"/>
                  </a:lnTo>
                  <a:lnTo>
                    <a:pt x="1307591" y="46431"/>
                  </a:lnTo>
                  <a:lnTo>
                    <a:pt x="1330380" y="42314"/>
                  </a:lnTo>
                  <a:lnTo>
                    <a:pt x="1351597" y="30949"/>
                  </a:lnTo>
                  <a:lnTo>
                    <a:pt x="1375957" y="19584"/>
                  </a:lnTo>
                  <a:lnTo>
                    <a:pt x="1408176" y="15468"/>
                  </a:lnTo>
                  <a:lnTo>
                    <a:pt x="1452574" y="23811"/>
                  </a:lnTo>
                  <a:lnTo>
                    <a:pt x="1505616" y="39650"/>
                  </a:lnTo>
                  <a:lnTo>
                    <a:pt x="1560230" y="55007"/>
                  </a:lnTo>
                  <a:lnTo>
                    <a:pt x="1609343" y="61899"/>
                  </a:lnTo>
                  <a:lnTo>
                    <a:pt x="1651777" y="55007"/>
                  </a:lnTo>
                  <a:lnTo>
                    <a:pt x="1691068" y="39650"/>
                  </a:lnTo>
                  <a:lnTo>
                    <a:pt x="1727215" y="23811"/>
                  </a:lnTo>
                  <a:lnTo>
                    <a:pt x="1760219" y="15468"/>
                  </a:lnTo>
                  <a:lnTo>
                    <a:pt x="1786544" y="19224"/>
                  </a:lnTo>
                  <a:lnTo>
                    <a:pt x="1807368" y="29987"/>
                  </a:lnTo>
                  <a:lnTo>
                    <a:pt x="1829764" y="41232"/>
                  </a:lnTo>
                  <a:lnTo>
                    <a:pt x="1860803" y="46431"/>
                  </a:lnTo>
                  <a:lnTo>
                    <a:pt x="1904023" y="41232"/>
                  </a:lnTo>
                  <a:lnTo>
                    <a:pt x="1955101" y="29987"/>
                  </a:lnTo>
                  <a:lnTo>
                    <a:pt x="2009322" y="19224"/>
                  </a:lnTo>
                  <a:lnTo>
                    <a:pt x="2061971" y="15468"/>
                  </a:lnTo>
                  <a:lnTo>
                    <a:pt x="2115800" y="23811"/>
                  </a:lnTo>
                  <a:lnTo>
                    <a:pt x="2171985" y="39650"/>
                  </a:lnTo>
                  <a:lnTo>
                    <a:pt x="2223456" y="55007"/>
                  </a:lnTo>
                  <a:lnTo>
                    <a:pt x="2263140" y="61899"/>
                  </a:lnTo>
                  <a:lnTo>
                    <a:pt x="2282785" y="56095"/>
                  </a:lnTo>
                  <a:lnTo>
                    <a:pt x="2288286" y="42551"/>
                  </a:lnTo>
                  <a:lnTo>
                    <a:pt x="2293786" y="27074"/>
                  </a:lnTo>
                  <a:lnTo>
                    <a:pt x="2313431" y="15468"/>
                  </a:lnTo>
                  <a:lnTo>
                    <a:pt x="2357830" y="8701"/>
                  </a:lnTo>
                  <a:lnTo>
                    <a:pt x="2417159" y="3867"/>
                  </a:lnTo>
                  <a:lnTo>
                    <a:pt x="2474916" y="966"/>
                  </a:lnTo>
                  <a:lnTo>
                    <a:pt x="2514600" y="0"/>
                  </a:lnTo>
                </a:path>
              </a:pathLst>
            </a:custGeom>
            <a:ln w="3200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9134" y="6334017"/>
              <a:ext cx="2514600" cy="114300"/>
            </a:xfrm>
            <a:custGeom>
              <a:avLst/>
              <a:gdLst/>
              <a:ahLst/>
              <a:cxnLst/>
              <a:rect l="l" t="t" r="r" b="b"/>
              <a:pathLst>
                <a:path w="2514600" h="114300">
                  <a:moveTo>
                    <a:pt x="0" y="2164"/>
                  </a:moveTo>
                  <a:lnTo>
                    <a:pt x="45577" y="54195"/>
                  </a:lnTo>
                  <a:lnTo>
                    <a:pt x="100583" y="85413"/>
                  </a:lnTo>
                  <a:lnTo>
                    <a:pt x="137124" y="86278"/>
                  </a:lnTo>
                  <a:lnTo>
                    <a:pt x="179165" y="78472"/>
                  </a:lnTo>
                  <a:lnTo>
                    <a:pt x="219634" y="67200"/>
                  </a:lnTo>
                  <a:lnTo>
                    <a:pt x="269926" y="50072"/>
                  </a:lnTo>
                  <a:lnTo>
                    <a:pt x="288000" y="34898"/>
                  </a:lnTo>
                  <a:lnTo>
                    <a:pt x="301751" y="29914"/>
                  </a:lnTo>
                  <a:lnTo>
                    <a:pt x="324540" y="28614"/>
                  </a:lnTo>
                  <a:lnTo>
                    <a:pt x="352043" y="29914"/>
                  </a:lnTo>
                  <a:lnTo>
                    <a:pt x="379547" y="31214"/>
                  </a:lnTo>
                  <a:lnTo>
                    <a:pt x="402336" y="29914"/>
                  </a:lnTo>
                  <a:lnTo>
                    <a:pt x="417266" y="21678"/>
                  </a:lnTo>
                  <a:lnTo>
                    <a:pt x="427481" y="9105"/>
                  </a:lnTo>
                  <a:lnTo>
                    <a:pt x="437697" y="0"/>
                  </a:lnTo>
                  <a:lnTo>
                    <a:pt x="452627" y="2164"/>
                  </a:lnTo>
                  <a:lnTo>
                    <a:pt x="474237" y="24064"/>
                  </a:lnTo>
                  <a:lnTo>
                    <a:pt x="499776" y="59400"/>
                  </a:lnTo>
                  <a:lnTo>
                    <a:pt x="526887" y="93865"/>
                  </a:lnTo>
                  <a:lnTo>
                    <a:pt x="553212" y="113150"/>
                  </a:lnTo>
                  <a:lnTo>
                    <a:pt x="577179" y="109036"/>
                  </a:lnTo>
                  <a:lnTo>
                    <a:pt x="600360" y="90612"/>
                  </a:lnTo>
                  <a:lnTo>
                    <a:pt x="625113" y="69585"/>
                  </a:lnTo>
                  <a:lnTo>
                    <a:pt x="653795" y="57663"/>
                  </a:lnTo>
                  <a:lnTo>
                    <a:pt x="689157" y="60699"/>
                  </a:lnTo>
                  <a:lnTo>
                    <a:pt x="729233" y="71538"/>
                  </a:lnTo>
                  <a:lnTo>
                    <a:pt x="769310" y="82377"/>
                  </a:lnTo>
                  <a:lnTo>
                    <a:pt x="804671" y="85413"/>
                  </a:lnTo>
                  <a:lnTo>
                    <a:pt x="832175" y="74141"/>
                  </a:lnTo>
                  <a:lnTo>
                    <a:pt x="854963" y="54196"/>
                  </a:lnTo>
                  <a:lnTo>
                    <a:pt x="877752" y="35985"/>
                  </a:lnTo>
                  <a:lnTo>
                    <a:pt x="905255" y="29914"/>
                  </a:lnTo>
                  <a:lnTo>
                    <a:pt x="939438" y="44870"/>
                  </a:lnTo>
                  <a:lnTo>
                    <a:pt x="977550" y="73265"/>
                  </a:lnTo>
                  <a:lnTo>
                    <a:pt x="1017234" y="100794"/>
                  </a:lnTo>
                  <a:lnTo>
                    <a:pt x="1056131" y="113150"/>
                  </a:lnTo>
                  <a:lnTo>
                    <a:pt x="1096208" y="100794"/>
                  </a:lnTo>
                  <a:lnTo>
                    <a:pt x="1137856" y="73265"/>
                  </a:lnTo>
                  <a:lnTo>
                    <a:pt x="1176361" y="44870"/>
                  </a:lnTo>
                  <a:lnTo>
                    <a:pt x="1207007" y="29914"/>
                  </a:lnTo>
                  <a:lnTo>
                    <a:pt x="1225474" y="35333"/>
                  </a:lnTo>
                  <a:lnTo>
                    <a:pt x="1235297" y="52458"/>
                  </a:lnTo>
                  <a:lnTo>
                    <a:pt x="1243548" y="72185"/>
                  </a:lnTo>
                  <a:lnTo>
                    <a:pt x="1257300" y="85413"/>
                  </a:lnTo>
                  <a:lnTo>
                    <a:pt x="1278909" y="90614"/>
                  </a:lnTo>
                  <a:lnTo>
                    <a:pt x="1304448" y="92347"/>
                  </a:lnTo>
                  <a:lnTo>
                    <a:pt x="1331559" y="90614"/>
                  </a:lnTo>
                  <a:lnTo>
                    <a:pt x="1357883" y="85413"/>
                  </a:lnTo>
                  <a:lnTo>
                    <a:pt x="1383029" y="72185"/>
                  </a:lnTo>
                  <a:lnTo>
                    <a:pt x="1408176" y="52458"/>
                  </a:lnTo>
                  <a:lnTo>
                    <a:pt x="1433322" y="35333"/>
                  </a:lnTo>
                  <a:lnTo>
                    <a:pt x="1458467" y="29914"/>
                  </a:lnTo>
                  <a:lnTo>
                    <a:pt x="1483614" y="43571"/>
                  </a:lnTo>
                  <a:lnTo>
                    <a:pt x="1508760" y="69803"/>
                  </a:lnTo>
                  <a:lnTo>
                    <a:pt x="1533906" y="96899"/>
                  </a:lnTo>
                  <a:lnTo>
                    <a:pt x="1559052" y="113150"/>
                  </a:lnTo>
                  <a:lnTo>
                    <a:pt x="1584198" y="114022"/>
                  </a:lnTo>
                  <a:lnTo>
                    <a:pt x="1609344" y="106220"/>
                  </a:lnTo>
                  <a:lnTo>
                    <a:pt x="1634490" y="94949"/>
                  </a:lnTo>
                  <a:lnTo>
                    <a:pt x="1659636" y="85413"/>
                  </a:lnTo>
                  <a:lnTo>
                    <a:pt x="1685960" y="79121"/>
                  </a:lnTo>
                  <a:lnTo>
                    <a:pt x="1713071" y="73267"/>
                  </a:lnTo>
                  <a:lnTo>
                    <a:pt x="1738610" y="66548"/>
                  </a:lnTo>
                  <a:lnTo>
                    <a:pt x="1760219" y="57663"/>
                  </a:lnTo>
                  <a:lnTo>
                    <a:pt x="1775150" y="41835"/>
                  </a:lnTo>
                  <a:lnTo>
                    <a:pt x="1785365" y="21241"/>
                  </a:lnTo>
                  <a:lnTo>
                    <a:pt x="1795581" y="4984"/>
                  </a:lnTo>
                  <a:lnTo>
                    <a:pt x="1810512" y="2164"/>
                  </a:lnTo>
                  <a:lnTo>
                    <a:pt x="1830943" y="22113"/>
                  </a:lnTo>
                  <a:lnTo>
                    <a:pt x="1854517" y="57667"/>
                  </a:lnTo>
                  <a:lnTo>
                    <a:pt x="1881235" y="93215"/>
                  </a:lnTo>
                  <a:lnTo>
                    <a:pt x="1911095" y="113150"/>
                  </a:lnTo>
                  <a:lnTo>
                    <a:pt x="1945278" y="109036"/>
                  </a:lnTo>
                  <a:lnTo>
                    <a:pt x="1983390" y="90612"/>
                  </a:lnTo>
                  <a:lnTo>
                    <a:pt x="2023074" y="69585"/>
                  </a:lnTo>
                  <a:lnTo>
                    <a:pt x="2061971" y="57663"/>
                  </a:lnTo>
                  <a:lnTo>
                    <a:pt x="2100869" y="60699"/>
                  </a:lnTo>
                  <a:lnTo>
                    <a:pt x="2140553" y="71538"/>
                  </a:lnTo>
                  <a:lnTo>
                    <a:pt x="2178665" y="82377"/>
                  </a:lnTo>
                  <a:lnTo>
                    <a:pt x="2212848" y="85413"/>
                  </a:lnTo>
                  <a:lnTo>
                    <a:pt x="2241530" y="75441"/>
                  </a:lnTo>
                  <a:lnTo>
                    <a:pt x="2266283" y="57663"/>
                  </a:lnTo>
                  <a:lnTo>
                    <a:pt x="2289464" y="39886"/>
                  </a:lnTo>
                  <a:lnTo>
                    <a:pt x="2313431" y="29914"/>
                  </a:lnTo>
                  <a:lnTo>
                    <a:pt x="2338578" y="32950"/>
                  </a:lnTo>
                  <a:lnTo>
                    <a:pt x="2363724" y="43789"/>
                  </a:lnTo>
                  <a:lnTo>
                    <a:pt x="2388870" y="54628"/>
                  </a:lnTo>
                  <a:lnTo>
                    <a:pt x="2414016" y="57663"/>
                  </a:lnTo>
                  <a:lnTo>
                    <a:pt x="2441519" y="48343"/>
                  </a:lnTo>
                  <a:lnTo>
                    <a:pt x="2470594" y="31652"/>
                  </a:lnTo>
                  <a:lnTo>
                    <a:pt x="2496526" y="14092"/>
                  </a:lnTo>
                  <a:lnTo>
                    <a:pt x="2514600" y="2164"/>
                  </a:lnTo>
                </a:path>
              </a:pathLst>
            </a:custGeom>
            <a:ln w="3200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7610" y="6457950"/>
              <a:ext cx="2516505" cy="401320"/>
            </a:xfrm>
            <a:custGeom>
              <a:avLst/>
              <a:gdLst/>
              <a:ahLst/>
              <a:cxnLst/>
              <a:rect l="l" t="t" r="r" b="b"/>
              <a:pathLst>
                <a:path w="2516504" h="401320">
                  <a:moveTo>
                    <a:pt x="1524" y="399287"/>
                  </a:moveTo>
                  <a:lnTo>
                    <a:pt x="2516124" y="397763"/>
                  </a:lnTo>
                </a:path>
                <a:path w="2516504" h="401320">
                  <a:moveTo>
                    <a:pt x="0" y="400811"/>
                  </a:moveTo>
                  <a:lnTo>
                    <a:pt x="1524" y="0"/>
                  </a:lnTo>
                </a:path>
              </a:pathLst>
            </a:custGeom>
            <a:ln w="3200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50685" y="6456426"/>
              <a:ext cx="1905" cy="401320"/>
            </a:xfrm>
            <a:custGeom>
              <a:avLst/>
              <a:gdLst/>
              <a:ahLst/>
              <a:cxnLst/>
              <a:rect l="l" t="t" r="r" b="b"/>
              <a:pathLst>
                <a:path w="1904" h="401320">
                  <a:moveTo>
                    <a:pt x="0" y="400811"/>
                  </a:moveTo>
                  <a:lnTo>
                    <a:pt x="1524" y="0"/>
                  </a:lnTo>
                </a:path>
              </a:pathLst>
            </a:custGeom>
            <a:ln w="32004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2076" y="4503420"/>
              <a:ext cx="5655564" cy="6172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3400" y="4235196"/>
              <a:ext cx="1388364" cy="417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3648" y="4581144"/>
              <a:ext cx="304800" cy="134620"/>
            </a:xfrm>
            <a:custGeom>
              <a:avLst/>
              <a:gdLst/>
              <a:ahLst/>
              <a:cxnLst/>
              <a:rect l="l" t="t" r="r" b="b"/>
              <a:pathLst>
                <a:path w="304800" h="134620">
                  <a:moveTo>
                    <a:pt x="304800" y="0"/>
                  </a:moveTo>
                  <a:lnTo>
                    <a:pt x="0" y="0"/>
                  </a:lnTo>
                  <a:lnTo>
                    <a:pt x="0" y="134111"/>
                  </a:lnTo>
                  <a:lnTo>
                    <a:pt x="304800" y="134111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EF7E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3648" y="4581144"/>
              <a:ext cx="304800" cy="134620"/>
            </a:xfrm>
            <a:custGeom>
              <a:avLst/>
              <a:gdLst/>
              <a:ahLst/>
              <a:cxnLst/>
              <a:rect l="l" t="t" r="r" b="b"/>
              <a:pathLst>
                <a:path w="304800" h="134620">
                  <a:moveTo>
                    <a:pt x="0" y="134111"/>
                  </a:moveTo>
                  <a:lnTo>
                    <a:pt x="304800" y="134111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3411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6848" y="4581144"/>
              <a:ext cx="2513330" cy="1472565"/>
            </a:xfrm>
            <a:custGeom>
              <a:avLst/>
              <a:gdLst/>
              <a:ahLst/>
              <a:cxnLst/>
              <a:rect l="l" t="t" r="r" b="b"/>
              <a:pathLst>
                <a:path w="2513329" h="1472564">
                  <a:moveTo>
                    <a:pt x="1066800" y="0"/>
                  </a:moveTo>
                  <a:lnTo>
                    <a:pt x="0" y="1472183"/>
                  </a:lnTo>
                </a:path>
                <a:path w="2513329" h="1472564">
                  <a:moveTo>
                    <a:pt x="1371600" y="0"/>
                  </a:moveTo>
                  <a:lnTo>
                    <a:pt x="2513076" y="1472183"/>
                  </a:lnTo>
                </a:path>
                <a:path w="2513329" h="1472564">
                  <a:moveTo>
                    <a:pt x="1066800" y="67055"/>
                  </a:moveTo>
                  <a:lnTo>
                    <a:pt x="1371600" y="6705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7610" y="6054090"/>
              <a:ext cx="2516505" cy="337185"/>
            </a:xfrm>
            <a:custGeom>
              <a:avLst/>
              <a:gdLst/>
              <a:ahLst/>
              <a:cxnLst/>
              <a:rect l="l" t="t" r="r" b="b"/>
              <a:pathLst>
                <a:path w="2516504" h="337185">
                  <a:moveTo>
                    <a:pt x="1524" y="0"/>
                  </a:moveTo>
                  <a:lnTo>
                    <a:pt x="2516124" y="1524"/>
                  </a:lnTo>
                </a:path>
                <a:path w="2516504" h="337185">
                  <a:moveTo>
                    <a:pt x="1524" y="1524"/>
                  </a:moveTo>
                  <a:lnTo>
                    <a:pt x="0" y="336804"/>
                  </a:lnTo>
                </a:path>
                <a:path w="2516504" h="337185">
                  <a:moveTo>
                    <a:pt x="2514600" y="0"/>
                  </a:moveTo>
                  <a:lnTo>
                    <a:pt x="2513076" y="335280"/>
                  </a:lnTo>
                </a:path>
              </a:pathLst>
            </a:custGeom>
            <a:ln w="3200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461" y="0"/>
            <a:ext cx="72155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REDUCING THE FORCE</a:t>
            </a:r>
            <a:r>
              <a:rPr sz="4300" spc="-150" dirty="0"/>
              <a:t> </a:t>
            </a:r>
            <a:r>
              <a:rPr sz="4300" spc="-5" dirty="0"/>
              <a:t>OF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736803" y="369823"/>
            <a:ext cx="9786620" cy="370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algn="ctr">
              <a:lnSpc>
                <a:spcPts val="4660"/>
              </a:lnSpc>
              <a:spcBef>
                <a:spcPts val="95"/>
              </a:spcBef>
            </a:pPr>
            <a:r>
              <a:rPr sz="43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FRICTION</a:t>
            </a:r>
            <a:endParaRPr sz="4300">
              <a:latin typeface="Times New Roman" panose="02020603050405020304"/>
              <a:cs typeface="Times New Roman" panose="02020603050405020304"/>
            </a:endParaRPr>
          </a:p>
          <a:p>
            <a:pPr marL="299085" indent="-287020">
              <a:lnSpc>
                <a:spcPts val="262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Unless a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force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constantly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applied,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will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slow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all motion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26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stop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eventually.</a:t>
            </a:r>
            <a:endParaRPr sz="2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impossible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to completely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get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rid of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friction, but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reduced.</a:t>
            </a:r>
            <a:endParaRPr sz="26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The friction between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shaft (the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long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pole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picture)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an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outer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part 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machine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produces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 lot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heat.</a:t>
            </a:r>
            <a:endParaRPr sz="2600">
              <a:latin typeface="Carlito"/>
              <a:cs typeface="Carlito"/>
            </a:endParaRPr>
          </a:p>
          <a:p>
            <a:pPr marL="299085" marR="36830" indent="-287020">
              <a:lnSpc>
                <a:spcPct val="10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Friction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reduced by placing ball bearings between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shaft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 the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outer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part.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935" y="4492752"/>
            <a:ext cx="2819400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1241" y="6161328"/>
            <a:ext cx="501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1600" spc="-5" dirty="0">
                <a:latin typeface="Comic Sans MS" panose="030F0702030302020204"/>
                <a:cs typeface="Comic Sans MS" panose="030F0702030302020204"/>
              </a:rPr>
              <a:t>arge</a:t>
            </a:r>
            <a:endParaRPr sz="16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6835" y="4504944"/>
            <a:ext cx="2648712" cy="181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6846" y="4640072"/>
            <a:ext cx="640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mic Sans MS" panose="030F0702030302020204"/>
                <a:cs typeface="Comic Sans MS" panose="030F0702030302020204"/>
              </a:rPr>
              <a:t>Ro</a:t>
            </a:r>
            <a:r>
              <a:rPr sz="1600" spc="-10" dirty="0">
                <a:latin typeface="Comic Sans MS" panose="030F0702030302020204"/>
                <a:cs typeface="Comic Sans MS" panose="030F0702030302020204"/>
              </a:rPr>
              <a:t>lling  balls</a:t>
            </a:r>
            <a:endParaRPr sz="160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837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Carlito</vt:lpstr>
      <vt:lpstr>Comic Sans MS</vt:lpstr>
      <vt:lpstr>Georgia</vt:lpstr>
      <vt:lpstr>Times New Roman</vt:lpstr>
      <vt:lpstr>Trebuchet MS</vt:lpstr>
      <vt:lpstr>Office Theme</vt:lpstr>
      <vt:lpstr>PowerPoint Presentation</vt:lpstr>
      <vt:lpstr>FRICTION</vt:lpstr>
      <vt:lpstr>PowerPoint Presentation</vt:lpstr>
      <vt:lpstr>IDENTIFYING FRICTION  FORCES</vt:lpstr>
      <vt:lpstr>HOW FRICTION AFFECTS MOTION?</vt:lpstr>
      <vt:lpstr>DEPENDING OF FRICTION</vt:lpstr>
      <vt:lpstr>FACTORS AFFECTING FRICTION</vt:lpstr>
      <vt:lpstr>CAUSE OF FRICTION</vt:lpstr>
      <vt:lpstr>REDUCING THE FORCE OF</vt:lpstr>
      <vt:lpstr>REDUCING FRICTION</vt:lpstr>
      <vt:lpstr>USEFUL FRICTION</vt:lpstr>
      <vt:lpstr>FRICTION AND ENERGY</vt:lpstr>
      <vt:lpstr>FLUID FRICTION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Arunkumar Ramasamy</dc:creator>
  <cp:lastModifiedBy>Arunkumar Ramasamy</cp:lastModifiedBy>
  <cp:revision>3</cp:revision>
  <dcterms:created xsi:type="dcterms:W3CDTF">2020-06-16T09:41:00Z</dcterms:created>
  <dcterms:modified xsi:type="dcterms:W3CDTF">2022-11-26T15:40:48Z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2019-01-14T05:30:00Z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2020-06-16T05:30:00Z</vt:filetime>
  </property>
  <property fmtid="{D5CDD505-2E9C-101B-9397-08002B2CF9AE}" pid="5" name="ICV">
    <vt:lpwstr>FAF0B337A4DD4E2299C360CC840BD406</vt:lpwstr>
  </property>
  <property fmtid="{D5CDD505-2E9C-101B-9397-08002B2CF9AE}" pid="6" name="KSOProductBuildVer">
    <vt:lpwstr>1033-11.2.0.11417</vt:lpwstr>
  </property>
</Properties>
</file>